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05" r:id="rId2"/>
    <p:sldId id="306" r:id="rId3"/>
    <p:sldId id="303" r:id="rId4"/>
    <p:sldId id="304" r:id="rId5"/>
    <p:sldId id="307" r:id="rId6"/>
    <p:sldId id="30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214"/>
    <a:srgbClr val="FFF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79" autoAdjust="0"/>
    <p:restoredTop sz="94660"/>
  </p:normalViewPr>
  <p:slideViewPr>
    <p:cSldViewPr>
      <p:cViewPr varScale="1">
        <p:scale>
          <a:sx n="71" d="100"/>
          <a:sy n="71" d="100"/>
        </p:scale>
        <p:origin x="50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1764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DFC April 2013 NSF Review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 smtClean="0"/>
              <a:t>Section 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83708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DFC April 2013 NSF Review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38513-BD1F-4AC2-9EB0-27EC1BB0845C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28CCF-0B9C-4718-B8FB-9B203A890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483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DFC April 2013 NSF 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528CCF-0B9C-4718-B8FB-9B203A8901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089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jpeg"/><Relationship Id="rId3" Type="http://schemas.openxmlformats.org/officeDocument/2006/relationships/image" Target="../media/image2.jpeg"/><Relationship Id="rId7" Type="http://schemas.openxmlformats.org/officeDocument/2006/relationships/image" Target="cid:79BA2E59-4A43-4657-B103-E8765341F003" TargetMode="External"/><Relationship Id="rId12" Type="http://schemas.openxmlformats.org/officeDocument/2006/relationships/image" Target="cid:EEE6D8EC-C0DA-4D23-86D6-17F5BED1963A@renci.org" TargetMode="External"/><Relationship Id="rId2" Type="http://schemas.openxmlformats.org/officeDocument/2006/relationships/image" Target="../media/image1.png"/><Relationship Id="rId16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cid:0E6DC55E-6A6D-4F71-B243-52179841D2A1" TargetMode="External"/><Relationship Id="rId15" Type="http://schemas.openxmlformats.org/officeDocument/2006/relationships/image" Target="../media/image11.jpe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10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cid:79BA2E59-4A43-4657-B103-E8765341F003" TargetMode="External"/><Relationship Id="rId12" Type="http://schemas.openxmlformats.org/officeDocument/2006/relationships/image" Target="cid:EEE6D8EC-C0DA-4D23-86D6-17F5BED1963A@renci.org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11" Type="http://schemas.openxmlformats.org/officeDocument/2006/relationships/image" Target="../media/image8.png"/><Relationship Id="rId5" Type="http://schemas.openxmlformats.org/officeDocument/2006/relationships/image" Target="cid:0E6DC55E-6A6D-4F71-B243-52179841D2A1" TargetMode="External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11.jpeg"/><Relationship Id="rId1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DFC April 2013 NSF Review--</a:t>
            </a:r>
            <a:fld id="{2192E090-F31D-4FD6-96ED-DA03DAF111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455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9801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2098171" y="6324600"/>
            <a:ext cx="5301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National Science </a:t>
            </a:r>
            <a:r>
              <a:rPr lang="en-US" sz="1400" b="1" dirty="0"/>
              <a:t>Foundation </a:t>
            </a:r>
            <a:r>
              <a:rPr lang="en-US" sz="1400" b="1" dirty="0" smtClean="0"/>
              <a:t>Cooperative Agreement: </a:t>
            </a:r>
            <a:r>
              <a:rPr lang="en-US" sz="1400" b="1" dirty="0"/>
              <a:t>OCI-0940841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779" y="1143000"/>
            <a:ext cx="5457961" cy="132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Straight Connector 20"/>
          <p:cNvCxnSpPr/>
          <p:nvPr userDrawn="1"/>
        </p:nvCxnSpPr>
        <p:spPr>
          <a:xfrm>
            <a:off x="502486" y="2819400"/>
            <a:ext cx="8184314" cy="0"/>
          </a:xfrm>
          <a:prstGeom prst="line">
            <a:avLst/>
          </a:prstGeom>
          <a:ln w="19050">
            <a:solidFill>
              <a:srgbClr val="028D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 userDrawn="1"/>
        </p:nvGrpSpPr>
        <p:grpSpPr>
          <a:xfrm>
            <a:off x="418071" y="2940355"/>
            <a:ext cx="8270700" cy="3308045"/>
            <a:chOff x="422651" y="2963674"/>
            <a:chExt cx="8270700" cy="3308045"/>
          </a:xfrm>
        </p:grpSpPr>
        <p:pic>
          <p:nvPicPr>
            <p:cNvPr id="23" name="Picture 2" descr="\\ad.renci.org\RENCI Employees\Home Folders\kgustafs\My Documents\NSF\RSV 4-5-12\Ppt\nsf1.jp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8492" y="5011872"/>
              <a:ext cx="1252302" cy="125984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3" descr="cid:0E6DC55E-6A6D-4F71-B243-52179841D2A1"/>
            <p:cNvPicPr/>
            <p:nvPr userDrawn="1"/>
          </p:nvPicPr>
          <p:blipFill>
            <a:blip r:embed="rId4" r:link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2341" y="4293143"/>
              <a:ext cx="1588537" cy="7522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Picture 29" descr="cid:79BA2E59-4A43-4657-B103-E8765341F003"/>
            <p:cNvPicPr/>
            <p:nvPr userDrawn="1"/>
          </p:nvPicPr>
          <p:blipFill>
            <a:blip r:embed="rId6" r:link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7917" y="3153239"/>
              <a:ext cx="1206879" cy="6158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Picture 2" descr="\\ad.renci.org\RENCI Employees\Home Folders\kgustafs\My Documents\Logos\Other Logos\DICE_Logo.png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070" y="4326812"/>
              <a:ext cx="1559830" cy="68495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9924" y="2971800"/>
              <a:ext cx="1936875" cy="538346"/>
            </a:xfrm>
            <a:prstGeom prst="rect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2"/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3716" y="3019421"/>
              <a:ext cx="941128" cy="941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Picture 33" descr="cid:EEE6D8EC-C0DA-4D23-86D6-17F5BED1963A@renci.org"/>
            <p:cNvPicPr/>
            <p:nvPr userDrawn="1"/>
          </p:nvPicPr>
          <p:blipFill>
            <a:blip r:embed="rId11" r:link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5320" y="4246424"/>
              <a:ext cx="1328840" cy="6727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651" y="2963674"/>
              <a:ext cx="1027203" cy="1066008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36" name="Picture 35" descr="C:\Users\kgustafs\AppData\Local\Microsoft\Windows\Temporary Internet Files\Content.Word\Engineering_Standard.jpg"/>
            <p:cNvPicPr/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8773" y="3019421"/>
              <a:ext cx="1140225" cy="919456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37" name="Picture 2" descr="C:\Users\kgustafs\AppData\Local\Microsoft\Windows\Temporary Internet Files\Content.Outlook\E452PCCO\UNCSILSPMS542 (2).jpg"/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9924" y="3638230"/>
              <a:ext cx="1936875" cy="484219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37"/>
            <p:cNvPicPr>
              <a:picLocks noChangeAspect="1" noChangeArrowheads="1"/>
            </p:cNvPicPr>
            <p:nvPr userDrawn="1"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4" r="45387"/>
            <a:stretch/>
          </p:blipFill>
          <p:spPr bwMode="auto">
            <a:xfrm>
              <a:off x="6757086" y="4800600"/>
              <a:ext cx="1936265" cy="24914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" name="Picture 2" descr="C:\Users\kgustafs\AppData\Local\Microsoft\Windows\Temporary Internet Files\Content.Outlook\E452PCCO\UNCSILSPMS542 (2).jpg"/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9924" y="4299493"/>
              <a:ext cx="1936875" cy="484219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68657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5735351"/>
            <a:ext cx="3276600" cy="79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43400" y="304799"/>
            <a:ext cx="4076700" cy="5257801"/>
          </a:xfrm>
        </p:spPr>
        <p:txBody>
          <a:bodyPr/>
          <a:lstStyle>
            <a:lvl1pPr marL="0" indent="0">
              <a:buNone/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Images or Figures</a:t>
            </a:r>
          </a:p>
        </p:txBody>
      </p:sp>
      <p:pic>
        <p:nvPicPr>
          <p:cNvPr id="24" name="Picture 2" descr="\\ad.renci.org\RENCI Employees\Home Folders\kgustafs\My Documents\NSF\RSV 4-5-12\Ppt\nsf1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686678"/>
            <a:ext cx="838200" cy="84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3429000" cy="2667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352800"/>
            <a:ext cx="3124201" cy="1600201"/>
          </a:xfrm>
        </p:spPr>
        <p:txBody>
          <a:bodyPr/>
          <a:lstStyle>
            <a:lvl3pPr marL="114300" indent="0" algn="l">
              <a:buNone/>
              <a:defRPr/>
            </a:lvl3pPr>
          </a:lstStyle>
          <a:p>
            <a:pPr lvl="2"/>
            <a:r>
              <a:rPr lang="en-US" dirty="0" smtClean="0"/>
              <a:t>Speakers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108302"/>
            <a:ext cx="350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DFC April 2013 NSF Review      Slide </a:t>
            </a:r>
            <a:fld id="{2192E090-F31D-4FD6-96ED-DA03DAF111C5}" type="slidenum">
              <a:rPr lang="en-US" smtClean="0"/>
              <a:pPr/>
              <a:t>‹#›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58664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5735351"/>
            <a:ext cx="3276600" cy="79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 descr="\\ad.renci.org\RENCI Employees\Home Folders\kgustafs\My Documents\NSF\RSV 4-5-12\Ppt\nsf1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686678"/>
            <a:ext cx="838200" cy="84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304800"/>
            <a:ext cx="7010400" cy="2667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562100" y="3352800"/>
            <a:ext cx="6172200" cy="1600201"/>
          </a:xfrm>
        </p:spPr>
        <p:txBody>
          <a:bodyPr/>
          <a:lstStyle>
            <a:lvl3pPr marL="114300" indent="0" algn="ctr">
              <a:buNone/>
              <a:defRPr/>
            </a:lvl3pPr>
          </a:lstStyle>
          <a:p>
            <a:pPr lvl="2"/>
            <a:r>
              <a:rPr lang="en-US" dirty="0" smtClean="0"/>
              <a:t>Speakers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108302"/>
            <a:ext cx="350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DFC April 2013 NSF Review      Slide </a:t>
            </a:r>
            <a:fld id="{2192E090-F31D-4FD6-96ED-DA03DAF111C5}" type="slidenum">
              <a:rPr lang="en-US" smtClean="0"/>
              <a:pPr/>
              <a:t>‹#›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1290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ndidateToDelete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2098171" y="6324600"/>
            <a:ext cx="5301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National Science </a:t>
            </a:r>
            <a:r>
              <a:rPr lang="en-US" sz="1400" b="1" dirty="0"/>
              <a:t>Foundation </a:t>
            </a:r>
            <a:r>
              <a:rPr lang="en-US" sz="1400" b="1" dirty="0" smtClean="0"/>
              <a:t>Cooperative Agreement: </a:t>
            </a:r>
            <a:r>
              <a:rPr lang="en-US" sz="1400" b="1" dirty="0"/>
              <a:t>OCI-0940841</a:t>
            </a:r>
          </a:p>
        </p:txBody>
      </p:sp>
      <p:pic>
        <p:nvPicPr>
          <p:cNvPr id="9" name="Picture 2" descr="\\ad.renci.org\RENCI Employees\Home Folders\kgustafs\My Documents\NSF\RSV 4-5-12\Ppt\nsf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125" y="5587115"/>
            <a:ext cx="790853" cy="79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 userDrawn="1"/>
        </p:nvGrpSpPr>
        <p:grpSpPr>
          <a:xfrm>
            <a:off x="1560515" y="3267392"/>
            <a:ext cx="6066544" cy="2156176"/>
            <a:chOff x="457200" y="2561429"/>
            <a:chExt cx="8229600" cy="2924971"/>
          </a:xfrm>
        </p:grpSpPr>
        <p:pic>
          <p:nvPicPr>
            <p:cNvPr id="8" name="Picture 3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1545" y="2561429"/>
              <a:ext cx="4009993" cy="972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9" name="Group 28"/>
            <p:cNvGrpSpPr/>
            <p:nvPr userDrawn="1"/>
          </p:nvGrpSpPr>
          <p:grpSpPr>
            <a:xfrm>
              <a:off x="596610" y="3773417"/>
              <a:ext cx="7951881" cy="1712983"/>
              <a:chOff x="596610" y="3237720"/>
              <a:chExt cx="7951881" cy="1712983"/>
            </a:xfrm>
          </p:grpSpPr>
          <p:grpSp>
            <p:nvGrpSpPr>
              <p:cNvPr id="26" name="Group 25"/>
              <p:cNvGrpSpPr/>
              <p:nvPr userDrawn="1"/>
            </p:nvGrpSpPr>
            <p:grpSpPr>
              <a:xfrm>
                <a:off x="2986733" y="3329455"/>
                <a:ext cx="1543423" cy="1587697"/>
                <a:chOff x="2986733" y="3329455"/>
                <a:chExt cx="1543423" cy="1587697"/>
              </a:xfrm>
            </p:grpSpPr>
            <p:pic>
              <p:nvPicPr>
                <p:cNvPr id="18" name="Picture 17" descr="cid:0E6DC55E-6A6D-4F71-B243-52179841D2A1"/>
                <p:cNvPicPr/>
                <p:nvPr userDrawn="1"/>
              </p:nvPicPr>
              <p:blipFill>
                <a:blip r:embed="rId4" r:link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86733" y="3329455"/>
                  <a:ext cx="1543423" cy="73093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9" name="Picture 18" descr="cid:79BA2E59-4A43-4657-B103-E8765341F003"/>
                <p:cNvPicPr/>
                <p:nvPr userDrawn="1"/>
              </p:nvPicPr>
              <p:blipFill>
                <a:blip r:embed="rId6" r:link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72142" y="4318749"/>
                  <a:ext cx="1172604" cy="59840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5" name="Group 24"/>
              <p:cNvGrpSpPr/>
              <p:nvPr userDrawn="1"/>
            </p:nvGrpSpPr>
            <p:grpSpPr>
              <a:xfrm>
                <a:off x="596610" y="3248248"/>
                <a:ext cx="1881868" cy="1604936"/>
                <a:chOff x="596610" y="3248248"/>
                <a:chExt cx="1881868" cy="1604936"/>
              </a:xfrm>
            </p:grpSpPr>
            <p:pic>
              <p:nvPicPr>
                <p:cNvPr id="20" name="Picture 19" descr="C:\Users\kgustafs\AppData\Local\Microsoft\Windows\Temporary Internet Files\Content.Word\Engineering_Standard.jpg"/>
                <p:cNvPicPr/>
                <p:nvPr userDrawn="1"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83623" y="3248248"/>
                  <a:ext cx="1107843" cy="893344"/>
                </a:xfrm>
                <a:prstGeom prst="rect">
                  <a:avLst/>
                </a:prstGeom>
                <a:noFill/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</p:pic>
            <p:pic>
              <p:nvPicPr>
                <p:cNvPr id="14" name="Picture 2" descr="C:\Users\kgustafs\AppData\Local\Microsoft\Windows\Temporary Internet Files\Content.Outlook\E452PCCO\UNCSILSPMS542 (2).jpg"/>
                <p:cNvPicPr>
                  <a:picLocks noChangeAspect="1" noChangeArrowheads="1"/>
                </p:cNvPicPr>
                <p:nvPr userDrawn="1"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6610" y="4382717"/>
                  <a:ext cx="1881868" cy="470467"/>
                </a:xfrm>
                <a:prstGeom prst="rect">
                  <a:avLst/>
                </a:prstGeom>
                <a:noFill/>
                <a:ln>
                  <a:solidFill>
                    <a:srgbClr val="DCE6F2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8" name="Group 27"/>
              <p:cNvGrpSpPr/>
              <p:nvPr userDrawn="1"/>
            </p:nvGrpSpPr>
            <p:grpSpPr>
              <a:xfrm>
                <a:off x="7257390" y="3237720"/>
                <a:ext cx="1291101" cy="1707046"/>
                <a:chOff x="7257390" y="3237720"/>
                <a:chExt cx="1291101" cy="1707046"/>
              </a:xfrm>
            </p:grpSpPr>
            <p:pic>
              <p:nvPicPr>
                <p:cNvPr id="17" name="Picture 2"/>
                <p:cNvPicPr>
                  <a:picLocks noChangeAspect="1" noChangeArrowheads="1"/>
                </p:cNvPicPr>
                <p:nvPr userDrawn="1"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45740" y="3237720"/>
                  <a:ext cx="914400" cy="914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" name="Picture 14" descr="cid:EEE6D8EC-C0DA-4D23-86D6-17F5BED1963A@renci.org"/>
                <p:cNvPicPr/>
                <p:nvPr userDrawn="1"/>
              </p:nvPicPr>
              <p:blipFill>
                <a:blip r:embed="rId11" r:link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57390" y="4291134"/>
                  <a:ext cx="1291101" cy="65363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7" name="Group 26"/>
              <p:cNvGrpSpPr/>
              <p:nvPr userDrawn="1"/>
            </p:nvGrpSpPr>
            <p:grpSpPr>
              <a:xfrm>
                <a:off x="5038411" y="3457176"/>
                <a:ext cx="1710723" cy="1493527"/>
                <a:chOff x="5038411" y="3457176"/>
                <a:chExt cx="1710723" cy="1493527"/>
              </a:xfrm>
            </p:grpSpPr>
            <p:pic>
              <p:nvPicPr>
                <p:cNvPr id="13" name="Picture 2" descr="\\ad.renci.org\RENCI Employees\Home Folders\kgustafs\My Documents\Logos\Other Logos\DICE_Logo.png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007" y="4285197"/>
                  <a:ext cx="1515531" cy="66550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6" name="Picture 2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8411" y="3457176"/>
                  <a:ext cx="1710723" cy="475488"/>
                </a:xfrm>
                <a:prstGeom prst="rect">
                  <a:avLst/>
                </a:prstGeom>
                <a:noFill/>
                <a:ln w="9525">
                  <a:solidFill>
                    <a:srgbClr val="DCE6F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cxnSp>
          <p:nvCxnSpPr>
            <p:cNvPr id="23" name="Straight Connector 22"/>
            <p:cNvCxnSpPr/>
            <p:nvPr userDrawn="1"/>
          </p:nvCxnSpPr>
          <p:spPr>
            <a:xfrm>
              <a:off x="457200" y="3657600"/>
              <a:ext cx="8229600" cy="0"/>
            </a:xfrm>
            <a:prstGeom prst="line">
              <a:avLst/>
            </a:prstGeom>
            <a:ln w="12700">
              <a:solidFill>
                <a:srgbClr val="028D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609600"/>
            <a:ext cx="7372350" cy="1111250"/>
          </a:xfr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dirty="0" smtClean="0"/>
              <a:t>Title of Section Presentation</a:t>
            </a:r>
            <a:endParaRPr lang="en-US" dirty="0"/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387475" y="1981200"/>
            <a:ext cx="6069013" cy="9144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Speakers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87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DFC April 2013 NSF Review      Slide </a:t>
            </a:r>
            <a:fld id="{2192E090-F31D-4FD6-96ED-DA03DAF111C5}" type="slidenum">
              <a:rPr lang="en-US" smtClean="0"/>
              <a:pPr/>
              <a:t>‹#›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94282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DFC April 2013 NSF Review      Slide </a:t>
            </a:r>
            <a:fld id="{2192E090-F31D-4FD6-96ED-DA03DAF111C5}" type="slidenum">
              <a:rPr lang="en-US" smtClean="0"/>
              <a:pPr/>
              <a:t>‹#›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47540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DFC April 2013 NSF Review      Slide </a:t>
            </a:r>
            <a:fld id="{2192E090-F31D-4FD6-96ED-DA03DAF111C5}" type="slidenum">
              <a:rPr lang="en-US" smtClean="0"/>
              <a:pPr/>
              <a:t>‹#›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1880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DFC April 2013 NSF Review      Slide </a:t>
            </a:r>
            <a:fld id="{2192E090-F31D-4FD6-96ED-DA03DAF111C5}" type="slidenum">
              <a:rPr lang="en-US" smtClean="0"/>
              <a:pPr/>
              <a:t>‹#›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90074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0038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9900" y="145068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9400" y="6206598"/>
            <a:ext cx="350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DFC April 2013 NSF Review      Slide </a:t>
            </a:r>
            <a:fld id="{2192E090-F31D-4FD6-96ED-DA03DAF111C5}" type="slidenum">
              <a:rPr lang="en-US" smtClean="0"/>
              <a:pPr/>
              <a:t>‹#›</a:t>
            </a:fld>
            <a:endParaRPr lang="en-US" dirty="0" smtClean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182129"/>
            <a:ext cx="8229600" cy="0"/>
          </a:xfrm>
          <a:prstGeom prst="line">
            <a:avLst/>
          </a:prstGeom>
          <a:ln w="76200">
            <a:solidFill>
              <a:srgbClr val="028D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6142408"/>
            <a:ext cx="2035072" cy="493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\\ad.renci.org\RENCI Employees\Home Folders\kgustafs\My Documents\NSF\RSV 4-5-12\Ppt\nsf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967536"/>
            <a:ext cx="838200" cy="84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179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1" r:id="rId2"/>
    <p:sldLayoutId id="2147483665" r:id="rId3"/>
    <p:sldLayoutId id="2147483666" r:id="rId4"/>
    <p:sldLayoutId id="2147483663" r:id="rId5"/>
    <p:sldLayoutId id="2147483652" r:id="rId6"/>
    <p:sldLayoutId id="2147483653" r:id="rId7"/>
    <p:sldLayoutId id="2147483654" r:id="rId8"/>
    <p:sldLayoutId id="2147483655" r:id="rId9"/>
    <p:sldLayoutId id="2147483667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2161" y="304800"/>
            <a:ext cx="7851315" cy="15028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/>
              <a:t>Solving IT Security Problems with iRODS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/>
              <a:t>Alan Hall – NOAA’s National Climatic Data Center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E7A48-F38A-4122-80CC-072DF42CA181}" type="datetime4">
              <a:rPr lang="en-US" smtClean="0"/>
              <a:t>April 22, 2013</a:t>
            </a:fld>
            <a:endParaRPr lang="en-US"/>
          </a:p>
        </p:txBody>
      </p:sp>
      <p:pic>
        <p:nvPicPr>
          <p:cNvPr id="32" name="Picture 10" descr="http://www.renci.org/wp-content/uploads/2010/11/iRODS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2667000"/>
            <a:ext cx="4507839" cy="228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07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NOAA – DFC Interoperability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Ocean Observatory Initiative is tasked with depositing climate data records in NOAA archive</a:t>
            </a:r>
          </a:p>
          <a:p>
            <a:pPr lvl="1"/>
            <a:r>
              <a:rPr lang="en-US" dirty="0" smtClean="0"/>
              <a:t>OOI has installed an </a:t>
            </a:r>
            <a:r>
              <a:rPr lang="en-US" dirty="0" err="1" smtClean="0"/>
              <a:t>iRODS</a:t>
            </a:r>
            <a:r>
              <a:rPr lang="en-US" dirty="0" smtClean="0"/>
              <a:t> data grid</a:t>
            </a:r>
          </a:p>
          <a:p>
            <a:pPr lvl="1"/>
            <a:r>
              <a:rPr lang="en-US" dirty="0" smtClean="0"/>
              <a:t>NOAA National Climatic Data Center has installed an </a:t>
            </a:r>
            <a:r>
              <a:rPr lang="en-US" dirty="0" err="1" smtClean="0"/>
              <a:t>iRODS</a:t>
            </a:r>
            <a:r>
              <a:rPr lang="en-US" dirty="0" smtClean="0"/>
              <a:t> data grid</a:t>
            </a:r>
          </a:p>
          <a:p>
            <a:r>
              <a:rPr lang="en-US" dirty="0" smtClean="0"/>
              <a:t>Federation of the two systems will simplify ingestion of climate data records</a:t>
            </a:r>
          </a:p>
          <a:p>
            <a:pPr lvl="1"/>
            <a:r>
              <a:rPr lang="en-US" dirty="0" smtClean="0"/>
              <a:t>Provided security requirements can be met</a:t>
            </a:r>
          </a:p>
          <a:p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19400" y="6206598"/>
            <a:ext cx="3505200" cy="365125"/>
          </a:xfrm>
        </p:spPr>
        <p:txBody>
          <a:bodyPr/>
          <a:lstStyle/>
          <a:p>
            <a:r>
              <a:rPr lang="en-US" dirty="0" smtClean="0"/>
              <a:t>DFC April 2013 NSF Review—5-5—1 </a:t>
            </a:r>
          </a:p>
        </p:txBody>
      </p:sp>
    </p:spTree>
    <p:extLst>
      <p:ext uri="{BB962C8B-B14F-4D97-AF65-F5344CB8AC3E}">
        <p14:creationId xmlns:p14="http://schemas.microsoft.com/office/powerpoint/2010/main" val="214175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1905000"/>
            <a:ext cx="914400" cy="381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ftp1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2362200"/>
            <a:ext cx="914400" cy="381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ftp4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0" y="1905000"/>
            <a:ext cx="914400" cy="381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ftp2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33600" y="2362200"/>
            <a:ext cx="914400" cy="381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ftp5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19600" y="1981200"/>
            <a:ext cx="914400" cy="381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ingest1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19600" y="2438400"/>
            <a:ext cx="914400" cy="381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ingest2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lowchart: Sequential Access Storage 12"/>
          <p:cNvSpPr/>
          <p:nvPr/>
        </p:nvSpPr>
        <p:spPr>
          <a:xfrm>
            <a:off x="6667500" y="1752600"/>
            <a:ext cx="765175" cy="685800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Tape </a:t>
            </a:r>
          </a:p>
        </p:txBody>
      </p:sp>
      <p:sp>
        <p:nvSpPr>
          <p:cNvPr id="14" name="Flowchart: Magnetic Disk 13"/>
          <p:cNvSpPr/>
          <p:nvPr/>
        </p:nvSpPr>
        <p:spPr>
          <a:xfrm>
            <a:off x="6743700" y="2514600"/>
            <a:ext cx="762000" cy="6096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Disk Cache</a:t>
            </a:r>
          </a:p>
        </p:txBody>
      </p:sp>
      <p:sp>
        <p:nvSpPr>
          <p:cNvPr id="15" name="Flowchart: Internal Storage 14"/>
          <p:cNvSpPr/>
          <p:nvPr/>
        </p:nvSpPr>
        <p:spPr>
          <a:xfrm>
            <a:off x="6044795" y="1905000"/>
            <a:ext cx="838994" cy="1066800"/>
          </a:xfrm>
          <a:prstGeom prst="flowChartInternal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HDSS</a:t>
            </a:r>
          </a:p>
        </p:txBody>
      </p:sp>
      <p:sp>
        <p:nvSpPr>
          <p:cNvPr id="16" name="Right Bracket 15"/>
          <p:cNvSpPr/>
          <p:nvPr/>
        </p:nvSpPr>
        <p:spPr>
          <a:xfrm rot="10800000">
            <a:off x="5943600" y="1752600"/>
            <a:ext cx="228600" cy="1447800"/>
          </a:xfrm>
          <a:prstGeom prst="rightBracke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200" b="1" dirty="0">
              <a:solidFill>
                <a:schemeClr val="accent1"/>
              </a:solidFill>
            </a:endParaRPr>
          </a:p>
        </p:txBody>
      </p:sp>
      <p:cxnSp>
        <p:nvCxnSpPr>
          <p:cNvPr id="17" name="Straight Connector 16"/>
          <p:cNvCxnSpPr>
            <a:stCxn id="5" idx="2"/>
          </p:cNvCxnSpPr>
          <p:nvPr/>
        </p:nvCxnSpPr>
        <p:spPr>
          <a:xfrm rot="5400000">
            <a:off x="609600" y="2590800"/>
            <a:ext cx="609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1676400" y="2590800"/>
            <a:ext cx="609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1371600" y="2819400"/>
            <a:ext cx="15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14400" y="2895600"/>
            <a:ext cx="228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147110" y="2133600"/>
            <a:ext cx="272490" cy="2"/>
          </a:xfrm>
          <a:prstGeom prst="line">
            <a:avLst/>
          </a:prstGeom>
          <a:ln w="25400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4147110" y="2590800"/>
            <a:ext cx="272490" cy="0"/>
          </a:xfrm>
          <a:prstGeom prst="line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486400" y="2362200"/>
            <a:ext cx="457200" cy="0"/>
          </a:xfrm>
          <a:prstGeom prst="line">
            <a:avLst/>
          </a:prstGeom>
          <a:ln w="317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810000" y="1245158"/>
            <a:ext cx="0" cy="2716175"/>
          </a:xfrm>
          <a:prstGeom prst="line">
            <a:avLst/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/>
          <p:cNvSpPr txBox="1">
            <a:spLocks/>
          </p:cNvSpPr>
          <p:nvPr/>
        </p:nvSpPr>
        <p:spPr>
          <a:xfrm>
            <a:off x="381000" y="1143000"/>
            <a:ext cx="33528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noProof="0" dirty="0" smtClean="0">
                <a:latin typeface="+mj-lt"/>
                <a:ea typeface="+mj-ea"/>
                <a:cs typeface="+mj-cs"/>
              </a:rPr>
              <a:t>DMZ Landing Zone: Open for data delivery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 rot="16200000">
            <a:off x="3200400" y="2362200"/>
            <a:ext cx="12192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noProof="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DMZ</a:t>
            </a:r>
            <a:r>
              <a:rPr lang="en-US" sz="1200" b="1" noProof="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1200" b="1" noProof="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Firewall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228600" y="4038600"/>
            <a:ext cx="8686800" cy="0"/>
          </a:xfrm>
          <a:prstGeom prst="line">
            <a:avLst/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1"/>
          <p:cNvSpPr txBox="1">
            <a:spLocks/>
          </p:cNvSpPr>
          <p:nvPr/>
        </p:nvSpPr>
        <p:spPr>
          <a:xfrm>
            <a:off x="3048000" y="3878885"/>
            <a:ext cx="20574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NCDC External Firewall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66800" y="3048000"/>
            <a:ext cx="1828800" cy="381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FTP Load Balance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4" name="Straight Connector 33"/>
          <p:cNvCxnSpPr>
            <a:endCxn id="54" idx="3"/>
          </p:cNvCxnSpPr>
          <p:nvPr/>
        </p:nvCxnSpPr>
        <p:spPr>
          <a:xfrm>
            <a:off x="1386230" y="3429000"/>
            <a:ext cx="213970" cy="1064666"/>
          </a:xfrm>
          <a:prstGeom prst="line">
            <a:avLst/>
          </a:prstGeom>
          <a:ln w="127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2362200" y="2971800"/>
            <a:ext cx="152400" cy="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2590800" y="1905000"/>
            <a:ext cx="914400" cy="381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ftp3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rot="5400000">
            <a:off x="5257800" y="2362200"/>
            <a:ext cx="457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0800000">
            <a:off x="5334000" y="2133601"/>
            <a:ext cx="15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0800000">
            <a:off x="5334000" y="2590801"/>
            <a:ext cx="15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2895600" y="2590800"/>
            <a:ext cx="609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2438400" y="2819400"/>
            <a:ext cx="15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1143000" y="2057400"/>
            <a:ext cx="609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>
            <a:off x="2209800" y="2057400"/>
            <a:ext cx="609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838200" y="1828800"/>
            <a:ext cx="15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5400000">
            <a:off x="1904999" y="1828800"/>
            <a:ext cx="15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2971800" y="1828800"/>
            <a:ext cx="15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867462" y="1752600"/>
            <a:ext cx="3308908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endCxn id="54" idx="3"/>
          </p:cNvCxnSpPr>
          <p:nvPr/>
        </p:nvCxnSpPr>
        <p:spPr>
          <a:xfrm>
            <a:off x="1538630" y="3429000"/>
            <a:ext cx="61570" cy="1064666"/>
          </a:xfrm>
          <a:prstGeom prst="line">
            <a:avLst/>
          </a:prstGeom>
          <a:ln w="127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endCxn id="54" idx="3"/>
          </p:cNvCxnSpPr>
          <p:nvPr/>
        </p:nvCxnSpPr>
        <p:spPr>
          <a:xfrm flipH="1">
            <a:off x="1600200" y="3429000"/>
            <a:ext cx="90830" cy="1064666"/>
          </a:xfrm>
          <a:prstGeom prst="line">
            <a:avLst/>
          </a:prstGeom>
          <a:ln w="127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endCxn id="54" idx="3"/>
          </p:cNvCxnSpPr>
          <p:nvPr/>
        </p:nvCxnSpPr>
        <p:spPr>
          <a:xfrm flipH="1">
            <a:off x="1600200" y="3429000"/>
            <a:ext cx="243230" cy="1064666"/>
          </a:xfrm>
          <a:prstGeom prst="line">
            <a:avLst/>
          </a:prstGeom>
          <a:ln w="127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endCxn id="54" idx="3"/>
          </p:cNvCxnSpPr>
          <p:nvPr/>
        </p:nvCxnSpPr>
        <p:spPr>
          <a:xfrm flipH="1">
            <a:off x="1600200" y="3429000"/>
            <a:ext cx="395630" cy="1064666"/>
          </a:xfrm>
          <a:prstGeom prst="line">
            <a:avLst/>
          </a:prstGeom>
          <a:ln w="127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endCxn id="54" idx="3"/>
          </p:cNvCxnSpPr>
          <p:nvPr/>
        </p:nvCxnSpPr>
        <p:spPr>
          <a:xfrm flipH="1">
            <a:off x="1600200" y="3429000"/>
            <a:ext cx="548030" cy="1064666"/>
          </a:xfrm>
          <a:prstGeom prst="line">
            <a:avLst/>
          </a:prstGeom>
          <a:ln w="127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54" idx="3"/>
          </p:cNvCxnSpPr>
          <p:nvPr/>
        </p:nvCxnSpPr>
        <p:spPr>
          <a:xfrm flipH="1">
            <a:off x="1600200" y="3429000"/>
            <a:ext cx="700430" cy="1064666"/>
          </a:xfrm>
          <a:prstGeom prst="line">
            <a:avLst/>
          </a:prstGeom>
          <a:ln w="127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endCxn id="54" idx="3"/>
          </p:cNvCxnSpPr>
          <p:nvPr/>
        </p:nvCxnSpPr>
        <p:spPr>
          <a:xfrm flipH="1">
            <a:off x="1600200" y="3429000"/>
            <a:ext cx="852830" cy="1064666"/>
          </a:xfrm>
          <a:prstGeom prst="line">
            <a:avLst/>
          </a:prstGeom>
          <a:ln w="127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endCxn id="54" idx="3"/>
          </p:cNvCxnSpPr>
          <p:nvPr/>
        </p:nvCxnSpPr>
        <p:spPr>
          <a:xfrm flipH="1">
            <a:off x="1600200" y="3429000"/>
            <a:ext cx="1005230" cy="1064666"/>
          </a:xfrm>
          <a:prstGeom prst="line">
            <a:avLst/>
          </a:prstGeom>
          <a:ln w="127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loud 53"/>
          <p:cNvSpPr/>
          <p:nvPr/>
        </p:nvSpPr>
        <p:spPr>
          <a:xfrm>
            <a:off x="152400" y="4419600"/>
            <a:ext cx="2895600" cy="1295400"/>
          </a:xfrm>
          <a:prstGeom prst="cloud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External Providers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8" name="Title 1"/>
          <p:cNvSpPr txBox="1">
            <a:spLocks/>
          </p:cNvSpPr>
          <p:nvPr/>
        </p:nvSpPr>
        <p:spPr>
          <a:xfrm>
            <a:off x="3733800" y="1156272"/>
            <a:ext cx="30480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latin typeface="+mj-lt"/>
                <a:ea typeface="+mj-ea"/>
                <a:cs typeface="+mj-cs"/>
              </a:rPr>
              <a:t>NCDC Internal Network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1371600" y="3657600"/>
            <a:ext cx="1219200" cy="152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FTP PUSH/PULL</a:t>
            </a:r>
            <a:endParaRPr lang="en-US" sz="1000" b="1" dirty="0">
              <a:solidFill>
                <a:schemeClr val="tx1"/>
              </a:solidFill>
            </a:endParaRPr>
          </a:p>
        </p:txBody>
      </p:sp>
      <p:cxnSp>
        <p:nvCxnSpPr>
          <p:cNvPr id="78" name="Straight Connector 77"/>
          <p:cNvCxnSpPr/>
          <p:nvPr/>
        </p:nvCxnSpPr>
        <p:spPr>
          <a:xfrm rot="5400000">
            <a:off x="2057400" y="2971800"/>
            <a:ext cx="152400" cy="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5400000">
            <a:off x="2209800" y="2971800"/>
            <a:ext cx="152400" cy="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5400000">
            <a:off x="1752600" y="2971800"/>
            <a:ext cx="152400" cy="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5400000">
            <a:off x="1600200" y="2971800"/>
            <a:ext cx="152400" cy="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rot="5400000">
            <a:off x="1447800" y="2971800"/>
            <a:ext cx="152400" cy="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204370" y="1295400"/>
            <a:ext cx="605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ftp</a:t>
            </a:r>
            <a:endParaRPr lang="en-US" sz="2800" b="1" dirty="0"/>
          </a:p>
        </p:txBody>
      </p:sp>
      <p:cxnSp>
        <p:nvCxnSpPr>
          <p:cNvPr id="98" name="Straight Connector 97"/>
          <p:cNvCxnSpPr/>
          <p:nvPr/>
        </p:nvCxnSpPr>
        <p:spPr>
          <a:xfrm>
            <a:off x="4147110" y="1752600"/>
            <a:ext cx="0" cy="83820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3429000" y="4438471"/>
            <a:ext cx="525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Anonymous FTP is: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Not Secure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Not a management tool (clean-up)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Limited in scope to one-to-one relationship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Pushes data into the NCDC archive </a:t>
            </a:r>
          </a:p>
        </p:txBody>
      </p:sp>
      <p:sp>
        <p:nvSpPr>
          <p:cNvPr id="71" name="Title 1"/>
          <p:cNvSpPr>
            <a:spLocks noGrp="1"/>
          </p:cNvSpPr>
          <p:nvPr>
            <p:ph type="title"/>
          </p:nvPr>
        </p:nvSpPr>
        <p:spPr>
          <a:xfrm>
            <a:off x="457200" y="3000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iRODS Secure Ingest</a:t>
            </a:r>
            <a:endParaRPr lang="en-US" dirty="0"/>
          </a:p>
        </p:txBody>
      </p:sp>
      <p:sp>
        <p:nvSpPr>
          <p:cNvPr id="66" name="Cloud 65"/>
          <p:cNvSpPr/>
          <p:nvPr/>
        </p:nvSpPr>
        <p:spPr>
          <a:xfrm>
            <a:off x="1524000" y="4572000"/>
            <a:ext cx="1295400" cy="457200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FTP/FTPS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8" name="Cloud 67"/>
          <p:cNvSpPr/>
          <p:nvPr/>
        </p:nvSpPr>
        <p:spPr>
          <a:xfrm>
            <a:off x="457200" y="4648200"/>
            <a:ext cx="1295400" cy="457200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iRODS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19400" y="6206598"/>
            <a:ext cx="3505200" cy="365125"/>
          </a:xfrm>
        </p:spPr>
        <p:txBody>
          <a:bodyPr/>
          <a:lstStyle/>
          <a:p>
            <a:r>
              <a:rPr lang="en-US" dirty="0" smtClean="0"/>
              <a:t>DFC April 2013 NSF Review—5-4—2 </a:t>
            </a:r>
          </a:p>
        </p:txBody>
      </p:sp>
    </p:spTree>
    <p:extLst>
      <p:ext uri="{BB962C8B-B14F-4D97-AF65-F5344CB8AC3E}">
        <p14:creationId xmlns:p14="http://schemas.microsoft.com/office/powerpoint/2010/main" val="47059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1905000"/>
            <a:ext cx="914400" cy="381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ftp1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2362200"/>
            <a:ext cx="914400" cy="381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ftp4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0" y="1905000"/>
            <a:ext cx="914400" cy="381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ftp2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33600" y="2362200"/>
            <a:ext cx="914400" cy="381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ftp5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19600" y="1981200"/>
            <a:ext cx="914400" cy="381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ingest1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19600" y="2438400"/>
            <a:ext cx="914400" cy="381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ingest2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lowchart: Sequential Access Storage 12"/>
          <p:cNvSpPr/>
          <p:nvPr/>
        </p:nvSpPr>
        <p:spPr>
          <a:xfrm>
            <a:off x="6667500" y="1752600"/>
            <a:ext cx="765175" cy="685800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Tape </a:t>
            </a:r>
          </a:p>
        </p:txBody>
      </p:sp>
      <p:sp>
        <p:nvSpPr>
          <p:cNvPr id="14" name="Flowchart: Magnetic Disk 13"/>
          <p:cNvSpPr/>
          <p:nvPr/>
        </p:nvSpPr>
        <p:spPr>
          <a:xfrm>
            <a:off x="6743700" y="2514600"/>
            <a:ext cx="762000" cy="6096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Disk Cache</a:t>
            </a:r>
          </a:p>
        </p:txBody>
      </p:sp>
      <p:sp>
        <p:nvSpPr>
          <p:cNvPr id="15" name="Flowchart: Internal Storage 14"/>
          <p:cNvSpPr/>
          <p:nvPr/>
        </p:nvSpPr>
        <p:spPr>
          <a:xfrm>
            <a:off x="6044795" y="1905000"/>
            <a:ext cx="838994" cy="1066800"/>
          </a:xfrm>
          <a:prstGeom prst="flowChartInternal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HDSS</a:t>
            </a:r>
          </a:p>
        </p:txBody>
      </p:sp>
      <p:sp>
        <p:nvSpPr>
          <p:cNvPr id="16" name="Right Bracket 15"/>
          <p:cNvSpPr/>
          <p:nvPr/>
        </p:nvSpPr>
        <p:spPr>
          <a:xfrm rot="10800000">
            <a:off x="5943600" y="1752600"/>
            <a:ext cx="228600" cy="1447800"/>
          </a:xfrm>
          <a:prstGeom prst="rightBracke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200" b="1" dirty="0">
              <a:solidFill>
                <a:schemeClr val="accent1"/>
              </a:solidFill>
            </a:endParaRPr>
          </a:p>
        </p:txBody>
      </p:sp>
      <p:cxnSp>
        <p:nvCxnSpPr>
          <p:cNvPr id="17" name="Straight Connector 16"/>
          <p:cNvCxnSpPr>
            <a:stCxn id="5" idx="2"/>
          </p:cNvCxnSpPr>
          <p:nvPr/>
        </p:nvCxnSpPr>
        <p:spPr>
          <a:xfrm rot="5400000">
            <a:off x="609600" y="2590800"/>
            <a:ext cx="609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1676400" y="2590800"/>
            <a:ext cx="609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1371600" y="2819400"/>
            <a:ext cx="15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14400" y="2895600"/>
            <a:ext cx="228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147110" y="2133600"/>
            <a:ext cx="272490" cy="2"/>
          </a:xfrm>
          <a:prstGeom prst="line">
            <a:avLst/>
          </a:prstGeom>
          <a:ln w="25400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4147110" y="2590800"/>
            <a:ext cx="272490" cy="0"/>
          </a:xfrm>
          <a:prstGeom prst="line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486400" y="2362200"/>
            <a:ext cx="457200" cy="0"/>
          </a:xfrm>
          <a:prstGeom prst="line">
            <a:avLst/>
          </a:prstGeom>
          <a:ln w="317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810000" y="1245158"/>
            <a:ext cx="0" cy="2716175"/>
          </a:xfrm>
          <a:prstGeom prst="line">
            <a:avLst/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/>
          <p:cNvSpPr txBox="1">
            <a:spLocks/>
          </p:cNvSpPr>
          <p:nvPr/>
        </p:nvSpPr>
        <p:spPr>
          <a:xfrm>
            <a:off x="457200" y="1219200"/>
            <a:ext cx="30480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noProof="0" dirty="0" smtClean="0">
                <a:latin typeface="+mj-lt"/>
                <a:ea typeface="+mj-ea"/>
                <a:cs typeface="+mj-cs"/>
              </a:rPr>
              <a:t>DMZ Landing Zone: Open for data delivery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 rot="16200000">
            <a:off x="3200400" y="2362200"/>
            <a:ext cx="12192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noProof="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DMZ Firewall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228600" y="4038600"/>
            <a:ext cx="8686800" cy="0"/>
          </a:xfrm>
          <a:prstGeom prst="line">
            <a:avLst/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1"/>
          <p:cNvSpPr txBox="1">
            <a:spLocks/>
          </p:cNvSpPr>
          <p:nvPr/>
        </p:nvSpPr>
        <p:spPr>
          <a:xfrm>
            <a:off x="3048000" y="3878885"/>
            <a:ext cx="20574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NCDC External Firewall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66800" y="3048000"/>
            <a:ext cx="1828800" cy="381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FTP Load Balance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4" name="Straight Connector 33"/>
          <p:cNvCxnSpPr>
            <a:endCxn id="54" idx="3"/>
          </p:cNvCxnSpPr>
          <p:nvPr/>
        </p:nvCxnSpPr>
        <p:spPr>
          <a:xfrm>
            <a:off x="1386230" y="3429000"/>
            <a:ext cx="213970" cy="1064666"/>
          </a:xfrm>
          <a:prstGeom prst="line">
            <a:avLst/>
          </a:prstGeom>
          <a:ln w="127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2362200" y="2971800"/>
            <a:ext cx="152400" cy="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2590800" y="1905000"/>
            <a:ext cx="914400" cy="381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ftp3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rot="5400000">
            <a:off x="5257800" y="2362200"/>
            <a:ext cx="457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0800000">
            <a:off x="5334000" y="2133601"/>
            <a:ext cx="15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0800000">
            <a:off x="5334000" y="2590801"/>
            <a:ext cx="15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2895600" y="2590800"/>
            <a:ext cx="609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2438400" y="2819400"/>
            <a:ext cx="15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1143000" y="2057400"/>
            <a:ext cx="609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>
            <a:off x="2209800" y="2057400"/>
            <a:ext cx="609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838200" y="1828800"/>
            <a:ext cx="15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5400000">
            <a:off x="1904999" y="1828800"/>
            <a:ext cx="15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2971800" y="1828800"/>
            <a:ext cx="15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867462" y="1752600"/>
            <a:ext cx="3308908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endCxn id="54" idx="3"/>
          </p:cNvCxnSpPr>
          <p:nvPr/>
        </p:nvCxnSpPr>
        <p:spPr>
          <a:xfrm>
            <a:off x="1538630" y="3429000"/>
            <a:ext cx="61570" cy="1064666"/>
          </a:xfrm>
          <a:prstGeom prst="line">
            <a:avLst/>
          </a:prstGeom>
          <a:ln w="127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endCxn id="54" idx="3"/>
          </p:cNvCxnSpPr>
          <p:nvPr/>
        </p:nvCxnSpPr>
        <p:spPr>
          <a:xfrm flipH="1">
            <a:off x="1600200" y="3429000"/>
            <a:ext cx="90830" cy="1064666"/>
          </a:xfrm>
          <a:prstGeom prst="line">
            <a:avLst/>
          </a:prstGeom>
          <a:ln w="127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endCxn id="54" idx="3"/>
          </p:cNvCxnSpPr>
          <p:nvPr/>
        </p:nvCxnSpPr>
        <p:spPr>
          <a:xfrm flipH="1">
            <a:off x="1600200" y="3429000"/>
            <a:ext cx="243230" cy="1064666"/>
          </a:xfrm>
          <a:prstGeom prst="line">
            <a:avLst/>
          </a:prstGeom>
          <a:ln w="127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endCxn id="54" idx="3"/>
          </p:cNvCxnSpPr>
          <p:nvPr/>
        </p:nvCxnSpPr>
        <p:spPr>
          <a:xfrm flipH="1">
            <a:off x="1600200" y="3429000"/>
            <a:ext cx="395630" cy="1064666"/>
          </a:xfrm>
          <a:prstGeom prst="line">
            <a:avLst/>
          </a:prstGeom>
          <a:ln w="127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endCxn id="54" idx="3"/>
          </p:cNvCxnSpPr>
          <p:nvPr/>
        </p:nvCxnSpPr>
        <p:spPr>
          <a:xfrm flipH="1">
            <a:off x="1600200" y="3429000"/>
            <a:ext cx="548030" cy="1064666"/>
          </a:xfrm>
          <a:prstGeom prst="line">
            <a:avLst/>
          </a:prstGeom>
          <a:ln w="127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54" idx="3"/>
          </p:cNvCxnSpPr>
          <p:nvPr/>
        </p:nvCxnSpPr>
        <p:spPr>
          <a:xfrm flipH="1">
            <a:off x="1600200" y="3429000"/>
            <a:ext cx="700430" cy="1064666"/>
          </a:xfrm>
          <a:prstGeom prst="line">
            <a:avLst/>
          </a:prstGeom>
          <a:ln w="127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endCxn id="54" idx="3"/>
          </p:cNvCxnSpPr>
          <p:nvPr/>
        </p:nvCxnSpPr>
        <p:spPr>
          <a:xfrm flipH="1">
            <a:off x="1600200" y="3429000"/>
            <a:ext cx="852830" cy="1064666"/>
          </a:xfrm>
          <a:prstGeom prst="line">
            <a:avLst/>
          </a:prstGeom>
          <a:ln w="127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endCxn id="54" idx="3"/>
          </p:cNvCxnSpPr>
          <p:nvPr/>
        </p:nvCxnSpPr>
        <p:spPr>
          <a:xfrm flipH="1">
            <a:off x="1600200" y="3429000"/>
            <a:ext cx="1005230" cy="1064666"/>
          </a:xfrm>
          <a:prstGeom prst="line">
            <a:avLst/>
          </a:prstGeom>
          <a:ln w="127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loud 53"/>
          <p:cNvSpPr/>
          <p:nvPr/>
        </p:nvSpPr>
        <p:spPr>
          <a:xfrm>
            <a:off x="152400" y="4419600"/>
            <a:ext cx="2895600" cy="1295400"/>
          </a:xfrm>
          <a:prstGeom prst="cloud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External Providers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6" name="Cloud 85"/>
          <p:cNvSpPr/>
          <p:nvPr/>
        </p:nvSpPr>
        <p:spPr>
          <a:xfrm>
            <a:off x="1524000" y="4572000"/>
            <a:ext cx="1295400" cy="457200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FTP/FTPS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8" name="Title 1"/>
          <p:cNvSpPr txBox="1">
            <a:spLocks/>
          </p:cNvSpPr>
          <p:nvPr/>
        </p:nvSpPr>
        <p:spPr>
          <a:xfrm>
            <a:off x="3591448" y="1207477"/>
            <a:ext cx="30480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latin typeface="+mj-lt"/>
                <a:ea typeface="+mj-ea"/>
                <a:cs typeface="+mj-cs"/>
              </a:rPr>
              <a:t>NCDC Internal Network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1371600" y="3657600"/>
            <a:ext cx="1219200" cy="152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FTP PUSH/PULL</a:t>
            </a:r>
            <a:endParaRPr lang="en-US" sz="1000" b="1" dirty="0">
              <a:solidFill>
                <a:schemeClr val="tx1"/>
              </a:solidFill>
            </a:endParaRPr>
          </a:p>
        </p:txBody>
      </p:sp>
      <p:cxnSp>
        <p:nvCxnSpPr>
          <p:cNvPr id="78" name="Straight Connector 77"/>
          <p:cNvCxnSpPr/>
          <p:nvPr/>
        </p:nvCxnSpPr>
        <p:spPr>
          <a:xfrm rot="5400000">
            <a:off x="2057400" y="2971800"/>
            <a:ext cx="152400" cy="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5400000">
            <a:off x="2209800" y="2971800"/>
            <a:ext cx="152400" cy="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5400000">
            <a:off x="1752600" y="2971800"/>
            <a:ext cx="152400" cy="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5400000">
            <a:off x="1600200" y="2971800"/>
            <a:ext cx="152400" cy="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rot="5400000">
            <a:off x="1447800" y="2971800"/>
            <a:ext cx="152400" cy="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284009" y="1551583"/>
            <a:ext cx="3385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ftp</a:t>
            </a:r>
            <a:endParaRPr lang="en-US" sz="1000" b="1" dirty="0"/>
          </a:p>
        </p:txBody>
      </p:sp>
      <p:cxnSp>
        <p:nvCxnSpPr>
          <p:cNvPr id="98" name="Straight Connector 97"/>
          <p:cNvCxnSpPr/>
          <p:nvPr/>
        </p:nvCxnSpPr>
        <p:spPr>
          <a:xfrm>
            <a:off x="4147110" y="1752600"/>
            <a:ext cx="0" cy="83820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itle 1"/>
          <p:cNvSpPr>
            <a:spLocks noGrp="1"/>
          </p:cNvSpPr>
          <p:nvPr>
            <p:ph type="title"/>
          </p:nvPr>
        </p:nvSpPr>
        <p:spPr>
          <a:xfrm>
            <a:off x="457200" y="3000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iRODS Secure Ingest</a:t>
            </a:r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246146" y="1558288"/>
            <a:ext cx="3345302" cy="23205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4076700" y="1560575"/>
            <a:ext cx="3467100" cy="23205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71"/>
          <p:cNvGrpSpPr/>
          <p:nvPr/>
        </p:nvGrpSpPr>
        <p:grpSpPr>
          <a:xfrm>
            <a:off x="1037015" y="1798929"/>
            <a:ext cx="1674400" cy="1676400"/>
            <a:chOff x="0" y="990600"/>
            <a:chExt cx="1674400" cy="1676400"/>
          </a:xfrm>
        </p:grpSpPr>
        <p:sp>
          <p:nvSpPr>
            <p:cNvPr id="73" name="Rectangle 72"/>
            <p:cNvSpPr/>
            <p:nvPr/>
          </p:nvSpPr>
          <p:spPr>
            <a:xfrm>
              <a:off x="0" y="990600"/>
              <a:ext cx="1674400" cy="533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accent3">
                      <a:lumMod val="50000"/>
                    </a:schemeClr>
                  </a:solidFill>
                </a:rPr>
                <a:t>iRODS DMZ Grid</a:t>
              </a:r>
              <a:endParaRPr lang="en-US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6200" y="1529834"/>
              <a:ext cx="7216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/DMZ</a:t>
              </a:r>
              <a:endParaRPr 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28600" y="1828800"/>
              <a:ext cx="966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</a:rPr>
                <a:t>/Archive</a:t>
              </a:r>
              <a:endParaRPr lang="en-US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01233" y="2057400"/>
              <a:ext cx="6655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</a:rPr>
                <a:t>/NR2</a:t>
              </a:r>
              <a:endParaRPr lang="en-US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01233" y="2297668"/>
              <a:ext cx="6655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</a:rPr>
                <a:t>/NR3</a:t>
              </a:r>
              <a:endParaRPr lang="en-US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4497800" y="1682233"/>
            <a:ext cx="2436400" cy="1518167"/>
            <a:chOff x="7241000" y="1066799"/>
            <a:chExt cx="2436400" cy="1518167"/>
          </a:xfrm>
        </p:grpSpPr>
        <p:sp>
          <p:nvSpPr>
            <p:cNvPr id="81" name="Rectangle 80"/>
            <p:cNvSpPr/>
            <p:nvPr/>
          </p:nvSpPr>
          <p:spPr>
            <a:xfrm>
              <a:off x="7467600" y="1066799"/>
              <a:ext cx="1447800" cy="48946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accent3">
                      <a:lumMod val="50000"/>
                    </a:schemeClr>
                  </a:solidFill>
                </a:rPr>
                <a:t>iRODS NCDC Grid</a:t>
              </a:r>
              <a:endParaRPr lang="en-US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241000" y="1529834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/NCDC</a:t>
              </a:r>
              <a:endParaRPr lang="en-US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7545800" y="1975366"/>
              <a:ext cx="6655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</a:rPr>
                <a:t>/NR2</a:t>
              </a:r>
              <a:endParaRPr lang="en-US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7393400" y="1729940"/>
              <a:ext cx="8406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/Ingest</a:t>
              </a:r>
              <a:endParaRPr lang="en-US" sz="1200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7542088" y="2215634"/>
              <a:ext cx="6655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</a:rPr>
                <a:t>/NR3</a:t>
              </a:r>
              <a:endParaRPr lang="en-US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8863702" y="1960736"/>
              <a:ext cx="6655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</a:rPr>
                <a:t>/NR2</a:t>
              </a:r>
              <a:endParaRPr lang="en-US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8711302" y="1739451"/>
              <a:ext cx="966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/Archive</a:t>
              </a:r>
              <a:endParaRPr lang="en-US" sz="1200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8863861" y="2196651"/>
              <a:ext cx="6655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</a:rPr>
                <a:t>/NR3</a:t>
              </a:r>
              <a:endParaRPr lang="en-US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3429000" y="4438471"/>
            <a:ext cx="56388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iRODS is: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Secure authentication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Security via Obscurity (one to bind them)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mtClean="0"/>
              <a:t>Uses </a:t>
            </a:r>
            <a:r>
              <a:rPr lang="en-US" dirty="0" smtClean="0"/>
              <a:t>a pull mechanism to move data into NCDC grid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 virtual management tool (clean-up)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Scope is entire grid</a:t>
            </a:r>
          </a:p>
        </p:txBody>
      </p:sp>
      <p:sp>
        <p:nvSpPr>
          <p:cNvPr id="94" name="Cloud 93"/>
          <p:cNvSpPr/>
          <p:nvPr/>
        </p:nvSpPr>
        <p:spPr>
          <a:xfrm>
            <a:off x="457200" y="4648200"/>
            <a:ext cx="1295400" cy="457200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iRODS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19400" y="6206598"/>
            <a:ext cx="3505200" cy="365125"/>
          </a:xfrm>
        </p:spPr>
        <p:txBody>
          <a:bodyPr/>
          <a:lstStyle/>
          <a:p>
            <a:r>
              <a:rPr lang="en-US" dirty="0" smtClean="0"/>
              <a:t>DFC April 2013 NSF Review—5-4—3 </a:t>
            </a:r>
          </a:p>
        </p:txBody>
      </p:sp>
    </p:spTree>
    <p:extLst>
      <p:ext uri="{BB962C8B-B14F-4D97-AF65-F5344CB8AC3E}">
        <p14:creationId xmlns:p14="http://schemas.microsoft.com/office/powerpoint/2010/main" val="149673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1905000"/>
            <a:ext cx="914400" cy="381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ftp1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2362200"/>
            <a:ext cx="914400" cy="381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ftp4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0" y="1905000"/>
            <a:ext cx="914400" cy="381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ftp2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33600" y="2362200"/>
            <a:ext cx="914400" cy="381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ftp5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19600" y="1981200"/>
            <a:ext cx="914400" cy="381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ingest1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19600" y="2438400"/>
            <a:ext cx="914400" cy="381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ingest2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lowchart: Sequential Access Storage 12"/>
          <p:cNvSpPr/>
          <p:nvPr/>
        </p:nvSpPr>
        <p:spPr>
          <a:xfrm>
            <a:off x="6667500" y="1752600"/>
            <a:ext cx="765175" cy="685800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Tape </a:t>
            </a:r>
          </a:p>
        </p:txBody>
      </p:sp>
      <p:sp>
        <p:nvSpPr>
          <p:cNvPr id="14" name="Flowchart: Magnetic Disk 13"/>
          <p:cNvSpPr/>
          <p:nvPr/>
        </p:nvSpPr>
        <p:spPr>
          <a:xfrm>
            <a:off x="6743700" y="2514600"/>
            <a:ext cx="762000" cy="6096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Disk Cache</a:t>
            </a:r>
          </a:p>
        </p:txBody>
      </p:sp>
      <p:sp>
        <p:nvSpPr>
          <p:cNvPr id="15" name="Flowchart: Internal Storage 14"/>
          <p:cNvSpPr/>
          <p:nvPr/>
        </p:nvSpPr>
        <p:spPr>
          <a:xfrm>
            <a:off x="6044795" y="1905000"/>
            <a:ext cx="838994" cy="1066800"/>
          </a:xfrm>
          <a:prstGeom prst="flowChartInternal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HDSS</a:t>
            </a:r>
          </a:p>
        </p:txBody>
      </p:sp>
      <p:sp>
        <p:nvSpPr>
          <p:cNvPr id="16" name="Right Bracket 15"/>
          <p:cNvSpPr/>
          <p:nvPr/>
        </p:nvSpPr>
        <p:spPr>
          <a:xfrm rot="10800000">
            <a:off x="5943600" y="1752600"/>
            <a:ext cx="228600" cy="1447800"/>
          </a:xfrm>
          <a:prstGeom prst="rightBracke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200" b="1" dirty="0">
              <a:solidFill>
                <a:schemeClr val="accent1"/>
              </a:solidFill>
            </a:endParaRPr>
          </a:p>
        </p:txBody>
      </p:sp>
      <p:cxnSp>
        <p:nvCxnSpPr>
          <p:cNvPr id="17" name="Straight Connector 16"/>
          <p:cNvCxnSpPr>
            <a:stCxn id="5" idx="2"/>
          </p:cNvCxnSpPr>
          <p:nvPr/>
        </p:nvCxnSpPr>
        <p:spPr>
          <a:xfrm rot="5400000">
            <a:off x="609600" y="2590800"/>
            <a:ext cx="609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1676400" y="2590800"/>
            <a:ext cx="609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1371600" y="2819400"/>
            <a:ext cx="15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14400" y="2895600"/>
            <a:ext cx="228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147110" y="2133600"/>
            <a:ext cx="272490" cy="2"/>
          </a:xfrm>
          <a:prstGeom prst="line">
            <a:avLst/>
          </a:prstGeom>
          <a:ln w="25400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4147110" y="2590800"/>
            <a:ext cx="272490" cy="0"/>
          </a:xfrm>
          <a:prstGeom prst="line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486400" y="2362200"/>
            <a:ext cx="457200" cy="0"/>
          </a:xfrm>
          <a:prstGeom prst="line">
            <a:avLst/>
          </a:prstGeom>
          <a:ln w="317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810000" y="1245158"/>
            <a:ext cx="0" cy="2716175"/>
          </a:xfrm>
          <a:prstGeom prst="line">
            <a:avLst/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/>
          <p:cNvSpPr txBox="1">
            <a:spLocks/>
          </p:cNvSpPr>
          <p:nvPr/>
        </p:nvSpPr>
        <p:spPr>
          <a:xfrm>
            <a:off x="457200" y="1219200"/>
            <a:ext cx="30480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noProof="0" dirty="0" smtClean="0">
                <a:latin typeface="+mj-lt"/>
                <a:ea typeface="+mj-ea"/>
                <a:cs typeface="+mj-cs"/>
              </a:rPr>
              <a:t>DMZ Landing Zone: Open for data delivery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 rot="16200000">
            <a:off x="3200400" y="2362200"/>
            <a:ext cx="12192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noProof="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DMZ Firewall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228600" y="4038600"/>
            <a:ext cx="8686800" cy="0"/>
          </a:xfrm>
          <a:prstGeom prst="line">
            <a:avLst/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1"/>
          <p:cNvSpPr txBox="1">
            <a:spLocks/>
          </p:cNvSpPr>
          <p:nvPr/>
        </p:nvSpPr>
        <p:spPr>
          <a:xfrm>
            <a:off x="3048000" y="3878885"/>
            <a:ext cx="20574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NCDC External Firewall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66800" y="3048000"/>
            <a:ext cx="1828800" cy="381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FTP Load Balance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4" name="Straight Connector 33"/>
          <p:cNvCxnSpPr>
            <a:endCxn id="54" idx="3"/>
          </p:cNvCxnSpPr>
          <p:nvPr/>
        </p:nvCxnSpPr>
        <p:spPr>
          <a:xfrm>
            <a:off x="2072030" y="3420466"/>
            <a:ext cx="246989" cy="1064666"/>
          </a:xfrm>
          <a:prstGeom prst="line">
            <a:avLst/>
          </a:prstGeom>
          <a:ln w="127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2362200" y="2971800"/>
            <a:ext cx="152400" cy="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2590800" y="1905000"/>
            <a:ext cx="914400" cy="381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ftp3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rot="5400000">
            <a:off x="5257800" y="2362200"/>
            <a:ext cx="457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0800000">
            <a:off x="5334000" y="2133601"/>
            <a:ext cx="15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0800000">
            <a:off x="5334000" y="2590801"/>
            <a:ext cx="15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2895600" y="2590800"/>
            <a:ext cx="609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2438400" y="2819400"/>
            <a:ext cx="15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1143000" y="2057400"/>
            <a:ext cx="609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>
            <a:off x="2209800" y="2057400"/>
            <a:ext cx="609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838200" y="1828800"/>
            <a:ext cx="15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5400000">
            <a:off x="1904999" y="1828800"/>
            <a:ext cx="15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2971800" y="1828800"/>
            <a:ext cx="15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867462" y="1752600"/>
            <a:ext cx="3308908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endCxn id="54" idx="3"/>
          </p:cNvCxnSpPr>
          <p:nvPr/>
        </p:nvCxnSpPr>
        <p:spPr>
          <a:xfrm>
            <a:off x="2224430" y="3420466"/>
            <a:ext cx="94589" cy="1064666"/>
          </a:xfrm>
          <a:prstGeom prst="line">
            <a:avLst/>
          </a:prstGeom>
          <a:ln w="127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endCxn id="54" idx="3"/>
          </p:cNvCxnSpPr>
          <p:nvPr/>
        </p:nvCxnSpPr>
        <p:spPr>
          <a:xfrm flipH="1">
            <a:off x="2319019" y="3420466"/>
            <a:ext cx="57812" cy="1064666"/>
          </a:xfrm>
          <a:prstGeom prst="line">
            <a:avLst/>
          </a:prstGeom>
          <a:ln w="127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endCxn id="54" idx="3"/>
          </p:cNvCxnSpPr>
          <p:nvPr/>
        </p:nvCxnSpPr>
        <p:spPr>
          <a:xfrm flipH="1">
            <a:off x="2319019" y="3420466"/>
            <a:ext cx="210212" cy="1064666"/>
          </a:xfrm>
          <a:prstGeom prst="line">
            <a:avLst/>
          </a:prstGeom>
          <a:ln w="127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endCxn id="54" idx="3"/>
          </p:cNvCxnSpPr>
          <p:nvPr/>
        </p:nvCxnSpPr>
        <p:spPr>
          <a:xfrm flipH="1">
            <a:off x="2319019" y="3420466"/>
            <a:ext cx="362612" cy="1064666"/>
          </a:xfrm>
          <a:prstGeom prst="line">
            <a:avLst/>
          </a:prstGeom>
          <a:ln w="127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endCxn id="54" idx="3"/>
          </p:cNvCxnSpPr>
          <p:nvPr/>
        </p:nvCxnSpPr>
        <p:spPr>
          <a:xfrm flipH="1">
            <a:off x="2319019" y="3420466"/>
            <a:ext cx="515012" cy="1064666"/>
          </a:xfrm>
          <a:prstGeom prst="line">
            <a:avLst/>
          </a:prstGeom>
          <a:ln w="127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54" idx="3"/>
          </p:cNvCxnSpPr>
          <p:nvPr/>
        </p:nvCxnSpPr>
        <p:spPr>
          <a:xfrm flipH="1">
            <a:off x="2319019" y="3420466"/>
            <a:ext cx="667412" cy="1064666"/>
          </a:xfrm>
          <a:prstGeom prst="line">
            <a:avLst/>
          </a:prstGeom>
          <a:ln w="127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endCxn id="54" idx="3"/>
          </p:cNvCxnSpPr>
          <p:nvPr/>
        </p:nvCxnSpPr>
        <p:spPr>
          <a:xfrm flipH="1">
            <a:off x="2319019" y="3420466"/>
            <a:ext cx="819812" cy="1064666"/>
          </a:xfrm>
          <a:prstGeom prst="line">
            <a:avLst/>
          </a:prstGeom>
          <a:ln w="127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endCxn id="54" idx="3"/>
          </p:cNvCxnSpPr>
          <p:nvPr/>
        </p:nvCxnSpPr>
        <p:spPr>
          <a:xfrm flipH="1">
            <a:off x="2319019" y="3420466"/>
            <a:ext cx="972212" cy="1064666"/>
          </a:xfrm>
          <a:prstGeom prst="line">
            <a:avLst/>
          </a:prstGeom>
          <a:ln w="127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loud 53"/>
          <p:cNvSpPr/>
          <p:nvPr/>
        </p:nvSpPr>
        <p:spPr>
          <a:xfrm>
            <a:off x="1132838" y="4411066"/>
            <a:ext cx="2372362" cy="1295400"/>
          </a:xfrm>
          <a:prstGeom prst="cloud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External Providers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6" name="Cloud 85"/>
          <p:cNvSpPr/>
          <p:nvPr/>
        </p:nvSpPr>
        <p:spPr>
          <a:xfrm>
            <a:off x="2423770" y="4495800"/>
            <a:ext cx="852830" cy="457200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FTP/FTPS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8" name="Title 1"/>
          <p:cNvSpPr txBox="1">
            <a:spLocks/>
          </p:cNvSpPr>
          <p:nvPr/>
        </p:nvSpPr>
        <p:spPr>
          <a:xfrm>
            <a:off x="3591448" y="1207477"/>
            <a:ext cx="30480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latin typeface="+mj-lt"/>
                <a:ea typeface="+mj-ea"/>
                <a:cs typeface="+mj-cs"/>
              </a:rPr>
              <a:t>NCDC Internal Network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1371600" y="3657600"/>
            <a:ext cx="1219200" cy="152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FTP PUSH/PULL</a:t>
            </a:r>
            <a:endParaRPr lang="en-US" sz="1000" b="1" dirty="0">
              <a:solidFill>
                <a:schemeClr val="tx1"/>
              </a:solidFill>
            </a:endParaRPr>
          </a:p>
        </p:txBody>
      </p:sp>
      <p:cxnSp>
        <p:nvCxnSpPr>
          <p:cNvPr id="78" name="Straight Connector 77"/>
          <p:cNvCxnSpPr/>
          <p:nvPr/>
        </p:nvCxnSpPr>
        <p:spPr>
          <a:xfrm rot="5400000">
            <a:off x="2057400" y="2971800"/>
            <a:ext cx="152400" cy="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5400000">
            <a:off x="2209800" y="2971800"/>
            <a:ext cx="152400" cy="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5400000">
            <a:off x="1752600" y="2971800"/>
            <a:ext cx="152400" cy="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5400000">
            <a:off x="1600200" y="2971800"/>
            <a:ext cx="152400" cy="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rot="5400000">
            <a:off x="1447800" y="2971800"/>
            <a:ext cx="152400" cy="0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284009" y="1551583"/>
            <a:ext cx="3385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ftp</a:t>
            </a:r>
            <a:endParaRPr lang="en-US" sz="1000" b="1" dirty="0"/>
          </a:p>
        </p:txBody>
      </p:sp>
      <p:cxnSp>
        <p:nvCxnSpPr>
          <p:cNvPr id="98" name="Straight Connector 97"/>
          <p:cNvCxnSpPr/>
          <p:nvPr/>
        </p:nvCxnSpPr>
        <p:spPr>
          <a:xfrm>
            <a:off x="4147110" y="1752600"/>
            <a:ext cx="0" cy="83820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itle 1"/>
          <p:cNvSpPr>
            <a:spLocks noGrp="1"/>
          </p:cNvSpPr>
          <p:nvPr>
            <p:ph type="title"/>
          </p:nvPr>
        </p:nvSpPr>
        <p:spPr>
          <a:xfrm>
            <a:off x="457200" y="3000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NCDC Cloud Pilot</a:t>
            </a:r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246146" y="1558288"/>
            <a:ext cx="3345302" cy="23205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4076700" y="1560575"/>
            <a:ext cx="3467100" cy="23205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71"/>
          <p:cNvGrpSpPr/>
          <p:nvPr/>
        </p:nvGrpSpPr>
        <p:grpSpPr>
          <a:xfrm>
            <a:off x="762000" y="1798929"/>
            <a:ext cx="2438400" cy="1676400"/>
            <a:chOff x="-222435" y="990600"/>
            <a:chExt cx="2372633" cy="1676400"/>
          </a:xfrm>
        </p:grpSpPr>
        <p:sp>
          <p:nvSpPr>
            <p:cNvPr id="73" name="Rectangle 72"/>
            <p:cNvSpPr/>
            <p:nvPr/>
          </p:nvSpPr>
          <p:spPr>
            <a:xfrm>
              <a:off x="0" y="990600"/>
              <a:ext cx="1674400" cy="533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accent3">
                      <a:lumMod val="50000"/>
                    </a:schemeClr>
                  </a:solidFill>
                </a:rPr>
                <a:t>iRODS DMZ Grid</a:t>
              </a:r>
              <a:endParaRPr lang="en-US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-222435" y="1529834"/>
              <a:ext cx="7216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/DMZ</a:t>
              </a:r>
              <a:endParaRPr 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-148290" y="1828800"/>
              <a:ext cx="9512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</a:rPr>
                <a:t>/AWS-s3</a:t>
              </a:r>
              <a:endParaRPr lang="en-US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482895" y="2057400"/>
              <a:ext cx="6655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</a:rPr>
                <a:t>/NR2</a:t>
              </a:r>
              <a:endParaRPr lang="en-US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484631" y="2297668"/>
              <a:ext cx="6655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</a:rPr>
                <a:t>/NR3</a:t>
              </a:r>
              <a:endParaRPr lang="en-US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4497800" y="1682233"/>
            <a:ext cx="2436400" cy="1518167"/>
            <a:chOff x="7241000" y="1066799"/>
            <a:chExt cx="2436400" cy="1518167"/>
          </a:xfrm>
        </p:grpSpPr>
        <p:sp>
          <p:nvSpPr>
            <p:cNvPr id="81" name="Rectangle 80"/>
            <p:cNvSpPr/>
            <p:nvPr/>
          </p:nvSpPr>
          <p:spPr>
            <a:xfrm>
              <a:off x="7467600" y="1066799"/>
              <a:ext cx="1447800" cy="48946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accent3">
                      <a:lumMod val="50000"/>
                    </a:schemeClr>
                  </a:solidFill>
                </a:rPr>
                <a:t>iRODS NCDC Grid</a:t>
              </a:r>
              <a:endParaRPr lang="en-US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241000" y="1529834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/NCDC</a:t>
              </a:r>
              <a:endParaRPr lang="en-US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7545800" y="1975366"/>
              <a:ext cx="6655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</a:rPr>
                <a:t>/NR2</a:t>
              </a:r>
              <a:endParaRPr lang="en-US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7393400" y="1729940"/>
              <a:ext cx="8406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/Ingest</a:t>
              </a:r>
              <a:endParaRPr lang="en-US" sz="1200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7542088" y="2215634"/>
              <a:ext cx="6655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</a:rPr>
                <a:t>/NR3</a:t>
              </a:r>
              <a:endParaRPr lang="en-US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8863702" y="1960736"/>
              <a:ext cx="6655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</a:rPr>
                <a:t>/NR2</a:t>
              </a:r>
              <a:endParaRPr lang="en-US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8711302" y="1739451"/>
              <a:ext cx="966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/Archive</a:t>
              </a:r>
              <a:endParaRPr lang="en-US" sz="1200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8863861" y="2196651"/>
              <a:ext cx="6655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</a:rPr>
                <a:t>/NR3</a:t>
              </a:r>
              <a:endParaRPr lang="en-US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3657600" y="4191000"/>
            <a:ext cx="5638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Cloud made easy: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Easy set up with iRODS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Connection to “cloud” is from the DMZ (Secure)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Can synchronize from either DMZ or NCDC Grids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End to End Data Management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Initial copy to “cloud” resource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Re-sync to “cloud” resource for failures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Copy to Amazon Web Services (AWS) S3</a:t>
            </a:r>
          </a:p>
        </p:txBody>
      </p:sp>
      <p:sp>
        <p:nvSpPr>
          <p:cNvPr id="94" name="Cloud 93"/>
          <p:cNvSpPr/>
          <p:nvPr/>
        </p:nvSpPr>
        <p:spPr>
          <a:xfrm>
            <a:off x="1447801" y="4572000"/>
            <a:ext cx="990599" cy="304800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iRODS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359921" y="2634690"/>
            <a:ext cx="992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/Archive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990600" y="2855975"/>
            <a:ext cx="684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/NR2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185198" y="4285566"/>
            <a:ext cx="957802" cy="1200834"/>
            <a:chOff x="5715000" y="2689529"/>
            <a:chExt cx="947055" cy="1044271"/>
          </a:xfrm>
        </p:grpSpPr>
        <p:pic>
          <p:nvPicPr>
            <p:cNvPr id="100" name="Picture 5" descr="C:\Users\alan.hall\AppData\Local\Microsoft\Windows\Temporary Internet Files\Content.IE5\JEQO3EPR\MC900013091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2689529"/>
              <a:ext cx="947055" cy="1044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1" name="TextBox 100"/>
            <p:cNvSpPr txBox="1"/>
            <p:nvPr/>
          </p:nvSpPr>
          <p:spPr>
            <a:xfrm>
              <a:off x="5899529" y="3228201"/>
              <a:ext cx="501346" cy="189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AWS S3</a:t>
              </a:r>
              <a:endParaRPr lang="en-US" sz="1200" b="1" dirty="0"/>
            </a:p>
          </p:txBody>
        </p:sp>
      </p:grpSp>
      <p:sp>
        <p:nvSpPr>
          <p:cNvPr id="97" name="Arc 96"/>
          <p:cNvSpPr/>
          <p:nvPr/>
        </p:nvSpPr>
        <p:spPr>
          <a:xfrm rot="14966703">
            <a:off x="-151846" y="3282509"/>
            <a:ext cx="3039428" cy="1945558"/>
          </a:xfrm>
          <a:prstGeom prst="arc">
            <a:avLst/>
          </a:prstGeom>
          <a:ln w="38100">
            <a:solidFill>
              <a:schemeClr val="accent6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04" name="Straight Arrow Connector 103"/>
          <p:cNvCxnSpPr>
            <a:stCxn id="76" idx="1"/>
            <a:endCxn id="96" idx="3"/>
          </p:cNvCxnSpPr>
          <p:nvPr/>
        </p:nvCxnSpPr>
        <p:spPr>
          <a:xfrm flipH="1" flipV="1">
            <a:off x="1674616" y="3040641"/>
            <a:ext cx="839984" cy="9754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Arc 106"/>
          <p:cNvSpPr/>
          <p:nvPr/>
        </p:nvSpPr>
        <p:spPr>
          <a:xfrm rot="9997181">
            <a:off x="1186054" y="807341"/>
            <a:ext cx="6211059" cy="2654848"/>
          </a:xfrm>
          <a:prstGeom prst="arc">
            <a:avLst>
              <a:gd name="adj1" fmla="val 12846773"/>
              <a:gd name="adj2" fmla="val 21242116"/>
            </a:avLst>
          </a:prstGeom>
          <a:ln w="25400">
            <a:solidFill>
              <a:srgbClr val="0070C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83816" y="6197682"/>
            <a:ext cx="990600" cy="365125"/>
          </a:xfrm>
        </p:spPr>
        <p:txBody>
          <a:bodyPr/>
          <a:lstStyle/>
          <a:p>
            <a:r>
              <a:rPr lang="en-US" dirty="0" smtClean="0"/>
              <a:t>DFC April 2013 NSF Review—5-4—4</a:t>
            </a:r>
          </a:p>
        </p:txBody>
      </p:sp>
    </p:spTree>
    <p:extLst>
      <p:ext uri="{BB962C8B-B14F-4D97-AF65-F5344CB8AC3E}">
        <p14:creationId xmlns:p14="http://schemas.microsoft.com/office/powerpoint/2010/main" val="219034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0674086"/>
      </p:ext>
    </p:extLst>
  </p:cSld>
  <p:clrMapOvr>
    <a:masterClrMapping/>
  </p:clrMapOvr>
</p:sld>
</file>

<file path=ppt/theme/theme1.xml><?xml version="1.0" encoding="utf-8"?>
<a:theme xmlns:a="http://schemas.openxmlformats.org/drawingml/2006/main" name="DFC PPT Template-draft 11mc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2ECD88A8219E4A97DB423B9E5D20BA" ma:contentTypeVersion="0" ma:contentTypeDescription="Create a new document." ma:contentTypeScope="" ma:versionID="5cba1ebb056c777711308c4b8bfeac4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5CC79C8-35C6-4A68-A6F4-D258E15A3E84}"/>
</file>

<file path=customXml/itemProps2.xml><?xml version="1.0" encoding="utf-8"?>
<ds:datastoreItem xmlns:ds="http://schemas.openxmlformats.org/officeDocument/2006/customXml" ds:itemID="{64A19669-6D57-44DA-9EE0-23F8FD9B6B77}"/>
</file>

<file path=customXml/itemProps3.xml><?xml version="1.0" encoding="utf-8"?>
<ds:datastoreItem xmlns:ds="http://schemas.openxmlformats.org/officeDocument/2006/customXml" ds:itemID="{1313FB1C-43FC-4A31-91E3-CA41A046037D}"/>
</file>

<file path=docProps/app.xml><?xml version="1.0" encoding="utf-8"?>
<Properties xmlns="http://schemas.openxmlformats.org/officeDocument/2006/extended-properties" xmlns:vt="http://schemas.openxmlformats.org/officeDocument/2006/docPropsVTypes">
  <Template>DFC PPT Template-draft 11mcw</Template>
  <TotalTime>9265</TotalTime>
  <Words>394</Words>
  <Application>Microsoft Office PowerPoint</Application>
  <PresentationFormat>On-screen Show (4:3)</PresentationFormat>
  <Paragraphs>127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DFC PPT Template-draft 11mcw</vt:lpstr>
      <vt:lpstr>PowerPoint Presentation</vt:lpstr>
      <vt:lpstr>NOAA – DFC Interoperability</vt:lpstr>
      <vt:lpstr>iRODS Secure Ingest</vt:lpstr>
      <vt:lpstr>iRODS Secure Ingest</vt:lpstr>
      <vt:lpstr>NCDC Cloud Pilot</vt:lpstr>
      <vt:lpstr>PowerPoint Presentation</vt:lpstr>
    </vt:vector>
  </TitlesOfParts>
  <Company>RENCI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mcwhitton</dc:creator>
  <cp:lastModifiedBy>Mary Whitton</cp:lastModifiedBy>
  <cp:revision>101</cp:revision>
  <dcterms:created xsi:type="dcterms:W3CDTF">2013-01-21T18:19:11Z</dcterms:created>
  <dcterms:modified xsi:type="dcterms:W3CDTF">2013-04-22T16:29:47Z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0x0101001B2ECD88A8219E4A97DB423B9E5D20BA</vt:lpwstr>
  </property>
</Properties>
</file>